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5"/>
  </p:notesMasterIdLst>
  <p:sldIdLst>
    <p:sldId id="258" r:id="rId2"/>
    <p:sldId id="257" r:id="rId3"/>
    <p:sldId id="259" r:id="rId4"/>
    <p:sldId id="260" r:id="rId5"/>
    <p:sldId id="261" r:id="rId6"/>
    <p:sldId id="268" r:id="rId7"/>
    <p:sldId id="262" r:id="rId8"/>
    <p:sldId id="263" r:id="rId9"/>
    <p:sldId id="264" r:id="rId10"/>
    <p:sldId id="267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dhika Mohan" initials="M" lastIdx="1" clrIdx="0">
    <p:extLst/>
  </p:cmAuthor>
  <p:cmAuthor id="2" name="Kirkhuff, Laura" initials="K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5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57686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0732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8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1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0320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2294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26026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1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57913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05141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9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1069521" y="4932725"/>
            <a:ext cx="7886700" cy="7524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13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14400" y="5715000"/>
            <a:ext cx="78867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  <a:latin typeface="+mj-lt"/>
              </a:rPr>
              <a:t>Developmental/life-course perspectives of criminality</a:t>
            </a:r>
            <a:endParaRPr lang="en-US" sz="3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135301"/>
            <a:ext cx="7886700" cy="7791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Thornberry’s </a:t>
            </a:r>
            <a:r>
              <a:rPr lang="en-US" dirty="0">
                <a:solidFill>
                  <a:srgbClr val="CF5716"/>
                </a:solidFill>
              </a:rPr>
              <a:t>i</a:t>
            </a:r>
            <a:r>
              <a:rPr lang="en-US" dirty="0" smtClean="0">
                <a:solidFill>
                  <a:srgbClr val="CF5716"/>
                </a:solidFill>
              </a:rPr>
              <a:t>nteractional model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51263" y="1600200"/>
            <a:ext cx="8504238" cy="4873625"/>
          </a:xfrm>
        </p:spPr>
        <p:txBody>
          <a:bodyPr/>
          <a:lstStyle/>
          <a:p>
            <a:pPr eaLnBrk="1" hangingPunct="1"/>
            <a:r>
              <a:rPr lang="en-US" dirty="0" smtClean="0"/>
              <a:t>Five concepts:</a:t>
            </a:r>
          </a:p>
          <a:p>
            <a:pPr lvl="1"/>
            <a:r>
              <a:rPr lang="en-US" dirty="0" smtClean="0"/>
              <a:t>Commitment to school; </a:t>
            </a:r>
          </a:p>
          <a:p>
            <a:pPr lvl="1"/>
            <a:r>
              <a:rPr lang="en-US" dirty="0" smtClean="0"/>
              <a:t>Attachment to parents; </a:t>
            </a:r>
          </a:p>
          <a:p>
            <a:pPr lvl="1"/>
            <a:r>
              <a:rPr lang="en-US" dirty="0" smtClean="0"/>
              <a:t>Belief in conventional values (taken from social control and bonding theory);</a:t>
            </a:r>
          </a:p>
          <a:p>
            <a:pPr lvl="1"/>
            <a:r>
              <a:rPr lang="en-US" dirty="0" smtClean="0"/>
              <a:t>Adoption of delinquent values; </a:t>
            </a:r>
          </a:p>
          <a:p>
            <a:pPr lvl="1"/>
            <a:r>
              <a:rPr lang="en-US" dirty="0" smtClean="0"/>
              <a:t>Association with delinquent peers (drawn from social learning and differential-reinforcement theory.</a:t>
            </a:r>
          </a:p>
        </p:txBody>
      </p:sp>
    </p:spTree>
    <p:extLst>
      <p:ext uri="{BB962C8B-B14F-4D97-AF65-F5344CB8AC3E}">
        <p14:creationId xmlns:p14="http://schemas.microsoft.com/office/powerpoint/2010/main" val="236194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27872" y="3048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Thornberry’s interactional </a:t>
            </a:r>
            <a:r>
              <a:rPr lang="en-US" dirty="0">
                <a:solidFill>
                  <a:srgbClr val="CF5716"/>
                </a:solidFill>
              </a:rPr>
              <a:t>m</a:t>
            </a:r>
            <a:r>
              <a:rPr lang="en-US" dirty="0" smtClean="0">
                <a:solidFill>
                  <a:srgbClr val="CF5716"/>
                </a:solidFill>
              </a:rPr>
              <a:t>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19477"/>
            <a:ext cx="721042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307611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Policy implications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826803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Should focus on the prenatal and perinatal stages of life because the most significant and effective interventions can occur during this time.</a:t>
            </a:r>
          </a:p>
          <a:p>
            <a:pPr eaLnBrk="1" hangingPunct="1"/>
            <a:r>
              <a:rPr lang="en-US" dirty="0" smtClean="0"/>
              <a:t>Should be legally mandated interventions for pregnant women who are addicted to drugs or alcohol.</a:t>
            </a:r>
          </a:p>
          <a:p>
            <a:pPr eaLnBrk="1" hangingPunct="1"/>
            <a:r>
              <a:rPr lang="en-US" dirty="0" smtClean="0"/>
              <a:t>The exposure to lead or any other toxins should be monitored, especially in certain areas of cities where such toxins are known to exist.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81743" y="35764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Policy </a:t>
            </a:r>
            <a:r>
              <a:rPr lang="en-US" dirty="0" smtClean="0">
                <a:solidFill>
                  <a:srgbClr val="CF5716"/>
                </a:solidFill>
              </a:rPr>
              <a:t>implications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Other policy implications include assigning special caseworkers for high-risk pregnancies.</a:t>
            </a:r>
          </a:p>
          <a:p>
            <a:pPr eaLnBrk="1" hangingPunct="1"/>
            <a:r>
              <a:rPr lang="en-US" dirty="0" smtClean="0"/>
              <a:t>Have a centralized medical system that provides a flag for high-risk infants who have numerous birth or delivery complications, so that the doctors who are seeing them for the first time are aware of their vulnerabilities.</a:t>
            </a:r>
          </a:p>
          <a:p>
            <a:pPr eaLnBrk="1" hangingPunct="1"/>
            <a:r>
              <a:rPr lang="en-US" dirty="0" smtClean="0"/>
              <a:t>Universal preschool should be funded and provided to all young children; studies have shown this leads to better performance once they enter school.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Basic concepts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Developmental theories are distinguished by their emphasis on the evolution of individuals’ criminality over time. </a:t>
            </a:r>
          </a:p>
          <a:p>
            <a:pPr eaLnBrk="1" hangingPunct="1"/>
            <a:r>
              <a:rPr lang="en-US" dirty="0" smtClean="0"/>
              <a:t>Look at the individual as the unit of analysis.</a:t>
            </a:r>
          </a:p>
          <a:p>
            <a:pPr eaLnBrk="1" hangingPunct="1"/>
            <a:r>
              <a:rPr lang="en-US" dirty="0" smtClean="0"/>
              <a:t>Focus on the various aspects of the onset, frequency, intensity, persistence/duration, desistence, and other aspects of the individual’s criminal career.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Basic </a:t>
            </a:r>
            <a:r>
              <a:rPr lang="en-US" dirty="0" smtClean="0">
                <a:solidFill>
                  <a:srgbClr val="CF5716"/>
                </a:solidFill>
              </a:rPr>
              <a:t>concepts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Early onset is one of the most important predictors of any of the measures we have in determining who is most at risk for developing serious, violent offending behavior.</a:t>
            </a:r>
          </a:p>
          <a:p>
            <a:pPr eaLnBrk="1" hangingPunct="1"/>
            <a:r>
              <a:rPr lang="en-US" dirty="0" smtClean="0"/>
              <a:t>Perhaps the most discussed and researched aspect of developmental theory is that of offender frequency, which has been referred to as lambda.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Basic </a:t>
            </a:r>
            <a:r>
              <a:rPr lang="en-US" dirty="0" smtClean="0">
                <a:solidFill>
                  <a:srgbClr val="CF5716"/>
                </a:solidFill>
              </a:rPr>
              <a:t>concepts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886700" cy="4351338"/>
          </a:xfrm>
        </p:spPr>
        <p:txBody>
          <a:bodyPr/>
          <a:lstStyle/>
          <a:p>
            <a:r>
              <a:rPr lang="en-US" dirty="0" smtClean="0"/>
              <a:t>Virtually all studies in the life-course/developmental perspective show that most individuals who are arrested are </a:t>
            </a:r>
            <a:r>
              <a:rPr lang="en-US" dirty="0"/>
              <a:t>never arrested </a:t>
            </a:r>
            <a:r>
              <a:rPr lang="en-US" dirty="0" smtClean="0"/>
              <a:t>again.</a:t>
            </a:r>
          </a:p>
          <a:p>
            <a:pPr lvl="1"/>
            <a:r>
              <a:rPr lang="en-US" dirty="0" smtClean="0"/>
              <a:t>For those who offend many times, a certain pattern emerges.</a:t>
            </a:r>
          </a:p>
          <a:p>
            <a:pPr lvl="2"/>
            <a:r>
              <a:rPr lang="en-US" dirty="0" smtClean="0"/>
              <a:t>This pattern involves an escalation from minor status offending to higher level petty crimes and then to far more serious criminal activity.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07869" y="3810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CF5716"/>
                </a:solidFill>
              </a:rPr>
              <a:t>Antidevelopmental</a:t>
            </a:r>
            <a:r>
              <a:rPr lang="en-US" dirty="0" smtClean="0">
                <a:solidFill>
                  <a:srgbClr val="CF5716"/>
                </a:solidFill>
              </a:rPr>
              <a:t> theory: low self-control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Proposed by Hirschi and Gottfredson in 1990.</a:t>
            </a:r>
          </a:p>
          <a:p>
            <a:pPr eaLnBrk="1" hangingPunct="1"/>
            <a:r>
              <a:rPr lang="en-US" dirty="0" smtClean="0"/>
              <a:t>Assumes that self-control must be established by age 10, and if not formed by that time, individuals will forever exhibit low self-control.</a:t>
            </a:r>
          </a:p>
          <a:p>
            <a:pPr eaLnBrk="1" hangingPunct="1"/>
            <a:r>
              <a:rPr lang="en-US" dirty="0" smtClean="0"/>
              <a:t>In contrast to Gottfredson and Hirschi’s model, another sound theoretical model shows that individuals can change their life trajectories in terms of crime.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CF5716"/>
                </a:solidFill>
              </a:rPr>
              <a:t>Antidevelopmental</a:t>
            </a:r>
            <a:r>
              <a:rPr lang="en-US" dirty="0" smtClean="0">
                <a:solidFill>
                  <a:srgbClr val="CF5716"/>
                </a:solidFill>
              </a:rPr>
              <a:t> theory: low self-control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19206"/>
            <a:ext cx="6577678" cy="534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2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44346" y="457200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Sampson and </a:t>
            </a:r>
            <a:r>
              <a:rPr lang="en-US" dirty="0" err="1" smtClean="0">
                <a:solidFill>
                  <a:srgbClr val="CF5716"/>
                </a:solidFill>
              </a:rPr>
              <a:t>Laub’s</a:t>
            </a:r>
            <a:r>
              <a:rPr lang="en-US" dirty="0" smtClean="0">
                <a:solidFill>
                  <a:srgbClr val="CF5716"/>
                </a:solidFill>
              </a:rPr>
              <a:t> developmental theory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44346" y="2362200"/>
            <a:ext cx="8071054" cy="35052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One of the best-known and researched developmental theoretical models to date.</a:t>
            </a:r>
          </a:p>
          <a:p>
            <a:pPr eaLnBrk="1" hangingPunct="1"/>
            <a:r>
              <a:rPr lang="en-US" sz="2200" dirty="0" smtClean="0"/>
              <a:t>Individual stability and change are the primary foci of their theoretical perspective.</a:t>
            </a:r>
          </a:p>
          <a:p>
            <a:pPr eaLnBrk="1" hangingPunct="1"/>
            <a:r>
              <a:rPr lang="en-US" sz="2200" dirty="0" smtClean="0"/>
              <a:t>Also strongly emphasizes the importance of </a:t>
            </a:r>
            <a:r>
              <a:rPr lang="en-US" sz="2200" b="1" dirty="0" smtClean="0"/>
              <a:t>transitions</a:t>
            </a:r>
            <a:r>
              <a:rPr lang="en-US" sz="2200" dirty="0" smtClean="0"/>
              <a:t>, or specific events (e.g., marriage, stable employment) that are important in altering long-term trends in behavior, which are referred to as </a:t>
            </a:r>
            <a:r>
              <a:rPr lang="en-US" sz="2200" b="1" dirty="0" smtClean="0"/>
              <a:t>trajectories</a:t>
            </a:r>
            <a:r>
              <a:rPr lang="en-US" sz="2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9302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Moffitt’s developmental taxonomy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Proposed by Terrie Moffitt in 1993.</a:t>
            </a:r>
          </a:p>
          <a:p>
            <a:pPr eaLnBrk="1" hangingPunct="1"/>
            <a:r>
              <a:rPr lang="en-US" dirty="0" smtClean="0"/>
              <a:t>Two types of offenders:</a:t>
            </a:r>
          </a:p>
          <a:p>
            <a:pPr lvl="1"/>
            <a:r>
              <a:rPr lang="en-US" dirty="0" smtClean="0"/>
              <a:t>Adolescence-limited</a:t>
            </a:r>
          </a:p>
          <a:p>
            <a:pPr lvl="1"/>
            <a:r>
              <a:rPr lang="en-US" dirty="0" smtClean="0"/>
              <a:t>Life-course persistent</a:t>
            </a:r>
          </a:p>
          <a:p>
            <a:r>
              <a:rPr lang="en-US" dirty="0" smtClean="0"/>
              <a:t>Life-course persistent offenders begin offending very early in life and continue to commit crime far into adulthood, even middle age, whereas adolescence-limited offenders tend to engage in criminal activity only during teenage and young adult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7778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Thornberry’s interactional </a:t>
            </a:r>
            <a:r>
              <a:rPr lang="en-US" dirty="0">
                <a:solidFill>
                  <a:srgbClr val="CF5716"/>
                </a:solidFill>
              </a:rPr>
              <a:t>m</a:t>
            </a:r>
            <a:r>
              <a:rPr lang="en-US" dirty="0" smtClean="0">
                <a:solidFill>
                  <a:srgbClr val="CF5716"/>
                </a:solidFill>
              </a:rPr>
              <a:t>odel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924800" cy="4873625"/>
          </a:xfrm>
        </p:spPr>
        <p:txBody>
          <a:bodyPr/>
          <a:lstStyle/>
          <a:p>
            <a:pPr eaLnBrk="1" hangingPunct="1"/>
            <a:r>
              <a:rPr lang="en-US" dirty="0" smtClean="0"/>
              <a:t>Presented by Terrence Thornberry in 1987.</a:t>
            </a:r>
          </a:p>
          <a:p>
            <a:pPr eaLnBrk="1" hangingPunct="1"/>
            <a:r>
              <a:rPr lang="en-US" dirty="0" smtClean="0"/>
              <a:t>Combined social control and social learning models.</a:t>
            </a:r>
          </a:p>
          <a:p>
            <a:pPr eaLnBrk="1" hangingPunct="1"/>
            <a:r>
              <a:rPr lang="en-US" dirty="0" smtClean="0"/>
              <a:t>Claims that the processes of both social control and social learning theory affect each other in a type of feedback process.</a:t>
            </a:r>
          </a:p>
          <a:p>
            <a:pPr eaLnBrk="1" hangingPunct="1"/>
            <a:r>
              <a:rPr lang="en-US" dirty="0" smtClean="0"/>
              <a:t>Five concepts:</a:t>
            </a:r>
          </a:p>
          <a:p>
            <a:pPr lvl="1"/>
            <a:r>
              <a:rPr lang="en-US" dirty="0" smtClean="0"/>
              <a:t>Commitment to school; attachment to parents; belief in conventional values (taken from social control and bonding theory);</a:t>
            </a:r>
          </a:p>
          <a:p>
            <a:pPr lvl="1"/>
            <a:r>
              <a:rPr lang="en-US" dirty="0" smtClean="0"/>
              <a:t>Adoption of delinquent values; and association with delinquent peers (drawn from social learning and differential-reinforcement theory.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127</TotalTime>
  <Words>639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Presentation1</vt:lpstr>
      <vt:lpstr>Chapter 13</vt:lpstr>
      <vt:lpstr>Basic concepts</vt:lpstr>
      <vt:lpstr>Basic concepts</vt:lpstr>
      <vt:lpstr>Basic concepts</vt:lpstr>
      <vt:lpstr>Antidevelopmental theory: low self-control</vt:lpstr>
      <vt:lpstr>Antidevelopmental theory: low self-control</vt:lpstr>
      <vt:lpstr>Sampson and Laub’s developmental theory</vt:lpstr>
      <vt:lpstr>Moffitt’s developmental taxonomy</vt:lpstr>
      <vt:lpstr>Thornberry’s interactional model</vt:lpstr>
      <vt:lpstr>Thornberry’s interactional model</vt:lpstr>
      <vt:lpstr>Thornberry’s interactional model</vt:lpstr>
      <vt:lpstr>Policy implications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24</cp:revision>
  <dcterms:created xsi:type="dcterms:W3CDTF">2013-03-02T03:04:06Z</dcterms:created>
  <dcterms:modified xsi:type="dcterms:W3CDTF">2017-02-17T00:05:50Z</dcterms:modified>
</cp:coreProperties>
</file>